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pt>
    <dgm:pt modelId="{9BF40746-01D7-471F-8537-452A2EC45491}" type="pres">
      <dgm:prSet presAssocID="{4E60CADD-E1A0-4334-8A52-AC4C5D69D845}" presName="node" presStyleLbl="node1" presStyleIdx="0" presStyleCnt="3">
        <dgm:presLayoutVars>
          <dgm:bulletEnabled val="1"/>
        </dgm:presLayoutVars>
      </dgm:prSet>
      <dgm:spPr/>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pt>
    <dgm:pt modelId="{98771DCD-6254-4344-AF56-1D894842619C}" type="pres">
      <dgm:prSet presAssocID="{405A523F-D28E-4C9F-984C-08C57707F775}" presName="node" presStyleLbl="node1" presStyleIdx="1" presStyleCnt="3">
        <dgm:presLayoutVars>
          <dgm:bulletEnabled val="1"/>
        </dgm:presLayoutVars>
      </dgm:prSet>
      <dgm:spPr/>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pt>
    <dgm:pt modelId="{F4FDBE84-8141-4377-A0DF-CEB41C39C4CF}" type="pres">
      <dgm:prSet presAssocID="{198CB280-DAF1-40B2-B9F8-DE1DD6E76617}" presName="node" presStyleLbl="node1" presStyleIdx="2" presStyleCnt="3">
        <dgm:presLayoutVars>
          <dgm:bulletEnabled val="1"/>
        </dgm:presLayoutVars>
      </dgm:prSet>
      <dgm:spPr/>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pt>
  </dgm:ptLst>
  <dgm:cxnLst>
    <dgm:cxn modelId="{4A6A4B0A-1DFA-4CC7-A49D-B4B9B1E0A1F3}" type="presOf" srcId="{251CF379-C3A3-4A5D-A85D-1692550DD646}" destId="{B8984F08-21EC-4154-B14D-6B25E4D1C77F}"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61CD3D3A-CA1C-4857-A6C9-980B9D804919}" srcId="{9939E6E2-AA20-4BDE-8DE1-90F28BCADFC3}" destId="{405A523F-D28E-4C9F-984C-08C57707F775}" srcOrd="1" destOrd="0" parTransId="{71D6EF54-C3D6-4CFF-A267-752BA42D9AFB}" sibTransId="{38E88001-88DC-4C72-B544-F7FAF718FD5D}"/>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244447CC-51A8-4060-9C0F-2D5BD85EA1D4}" type="presOf" srcId="{38E88001-88DC-4C72-B544-F7FAF718FD5D}" destId="{2C853313-8F83-4CD5-B05F-D9D6B50EC38B}"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E97C4AFA-19D2-42A8-B95B-BD2C375D0F63}" type="presOf" srcId="{9939E6E2-AA20-4BDE-8DE1-90F28BCADFC3}" destId="{4EF53381-E932-40F0-9B73-16AF86BD0A37}" srcOrd="0" destOrd="0" presId="urn:microsoft.com/office/officeart/2005/8/layout/cycle5"/>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597554" y="692"/>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Place Tower</a:t>
          </a:r>
        </a:p>
      </dsp:txBody>
      <dsp:txXfrm>
        <a:off x="1631878" y="35016"/>
        <a:ext cx="1013094" cy="634484"/>
      </dsp:txXfrm>
    </dsp:sp>
    <dsp:sp modelId="{B8984F08-21EC-4154-B14D-6B25E4D1C77F}">
      <dsp:nvSpPr>
        <dsp:cNvPr id="0" name=""/>
        <dsp:cNvSpPr/>
      </dsp:nvSpPr>
      <dsp:spPr>
        <a:xfrm>
          <a:off x="1199370" y="352259"/>
          <a:ext cx="1878109" cy="1878109"/>
        </a:xfrm>
        <a:custGeom>
          <a:avLst/>
          <a:gdLst/>
          <a:ahLst/>
          <a:cxnLst/>
          <a:rect l="0" t="0" r="0" b="0"/>
          <a:pathLst>
            <a:path>
              <a:moveTo>
                <a:pt x="1625612" y="298381"/>
              </a:moveTo>
              <a:arcTo wR="939054" hR="939054" stAng="19018800"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10799"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Destroy Enemies</a:t>
          </a:r>
        </a:p>
      </dsp:txBody>
      <dsp:txXfrm>
        <a:off x="2445123" y="1443599"/>
        <a:ext cx="1013094" cy="634484"/>
      </dsp:txXfrm>
    </dsp:sp>
    <dsp:sp modelId="{2C853313-8F83-4CD5-B05F-D9D6B50EC38B}">
      <dsp:nvSpPr>
        <dsp:cNvPr id="0" name=""/>
        <dsp:cNvSpPr/>
      </dsp:nvSpPr>
      <dsp:spPr>
        <a:xfrm>
          <a:off x="1199370" y="352259"/>
          <a:ext cx="1878109" cy="1878109"/>
        </a:xfrm>
        <a:custGeom>
          <a:avLst/>
          <a:gdLst/>
          <a:ahLst/>
          <a:cxnLst/>
          <a:rect l="0" t="0" r="0" b="0"/>
          <a:pathLst>
            <a:path>
              <a:moveTo>
                <a:pt x="1227791" y="1832618"/>
              </a:moveTo>
              <a:arcTo wR="939054" hR="939054" stAng="4325571" swAng="214885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84308"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Earn Points/Currency</a:t>
          </a:r>
        </a:p>
      </dsp:txBody>
      <dsp:txXfrm>
        <a:off x="818632" y="1443599"/>
        <a:ext cx="1013094" cy="634484"/>
      </dsp:txXfrm>
    </dsp:sp>
    <dsp:sp modelId="{0D7630DB-791E-47EF-BDCA-72A8294730C8}">
      <dsp:nvSpPr>
        <dsp:cNvPr id="0" name=""/>
        <dsp:cNvSpPr/>
      </dsp:nvSpPr>
      <dsp:spPr>
        <a:xfrm>
          <a:off x="1199370" y="352259"/>
          <a:ext cx="1878109" cy="1878109"/>
        </a:xfrm>
        <a:custGeom>
          <a:avLst/>
          <a:gdLst/>
          <a:ahLst/>
          <a:cxnLst/>
          <a:rect l="0" t="0" r="0" b="0"/>
          <a:pathLst>
            <a:path>
              <a:moveTo>
                <a:pt x="3019" y="863813"/>
              </a:moveTo>
              <a:arcTo wR="939054" hR="939054" stAng="11075744"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32825C8-5E68-4DA8-BBCE-4A4956EF9B6B}"/>
              </a:ext>
            </a:extLst>
          </p:cNvPr>
          <p:cNvSpPr>
            <a:spLocks noGrp="1"/>
          </p:cNvSpPr>
          <p:nvPr>
            <p:ph idx="1"/>
          </p:nvPr>
        </p:nvSpPr>
        <p:spPr/>
        <p:txBody>
          <a:bodyPr/>
          <a:lstStyle/>
          <a:p>
            <a:r>
              <a:rPr lang="en-GB" dirty="0"/>
              <a:t>3D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id="{56C8A14D-E4AF-4B31-84F8-FE7A93822CB6}"/>
              </a:ext>
            </a:extLst>
          </p:cNvPr>
          <p:cNvSpPr>
            <a:spLocks noGrp="1"/>
          </p:cNvSpPr>
          <p:nvPr>
            <p:ph idx="1"/>
          </p:nvPr>
        </p:nvSpPr>
        <p:spPr>
          <a:xfrm>
            <a:off x="677334" y="2160589"/>
            <a:ext cx="8596668" cy="4478750"/>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p>
          <a:p>
            <a:pPr marL="0" indent="0">
              <a:buNone/>
            </a:pPr>
            <a:endParaRPr lang="en-GB" dirty="0"/>
          </a:p>
          <a:p>
            <a:pPr marL="0" indent="0">
              <a:buNone/>
            </a:pPr>
            <a:r>
              <a:rPr lang="en-GB" dirty="0"/>
              <a:t>Target Demographic:</a:t>
            </a:r>
          </a:p>
          <a:p>
            <a:pPr marL="0" indent="0">
              <a:buNone/>
            </a:pPr>
            <a:r>
              <a:rPr lang="en-GB" dirty="0"/>
              <a:t>	Male and Female gamers aged between 25-35 who play on their 	phones/tablets. This is because:</a:t>
            </a:r>
          </a:p>
          <a:p>
            <a:pPr marL="0" indent="0">
              <a:buNone/>
            </a:pPr>
            <a:r>
              <a:rPr lang="en-GB" dirty="0"/>
              <a:t>	The average age of gamers in the UK is 30 and 35 in the US</a:t>
            </a:r>
          </a:p>
          <a:p>
            <a:pPr marL="0" indent="0">
              <a:buNone/>
            </a:pPr>
            <a:r>
              <a:rPr lang="en-GB" dirty="0"/>
              <a:t>	The ratio of male to female gamers is 52:48</a:t>
            </a:r>
          </a:p>
          <a:p>
            <a:pPr marL="0" indent="0">
              <a:buNone/>
            </a:pPr>
            <a:r>
              <a:rPr lang="en-GB" dirty="0"/>
              <a:t>	Mobile apps are more profitable with $30.3 billion</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an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or the ability for two players to play on one screen. This links to the player/s competing or co-operating which the emotions link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id="{FE4EADD0-292A-44EE-8F1F-CDCF68D11904}"/>
              </a:ext>
            </a:extLst>
          </p:cNvPr>
          <p:cNvGrpSpPr/>
          <p:nvPr/>
        </p:nvGrpSpPr>
        <p:grpSpPr>
          <a:xfrm>
            <a:off x="6652591" y="3299791"/>
            <a:ext cx="5445642" cy="3460605"/>
            <a:chOff x="-1" y="-2585"/>
            <a:chExt cx="9156252" cy="6868999"/>
          </a:xfrm>
        </p:grpSpPr>
        <p:pic>
          <p:nvPicPr>
            <p:cNvPr id="5" name="Picture 12" descr="Related image">
              <a:extLst>
                <a:ext uri="{FF2B5EF4-FFF2-40B4-BE49-F238E27FC236}">
                  <a16:creationId xmlns:a16="http://schemas.microsoft.com/office/drawing/2014/main"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12A2BFD8-3CBF-4B39-9627-753398B686D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id="{0DFC0D35-A454-4F25-975C-77FF6706BE9B}"/>
              </a:ext>
            </a:extLst>
          </p:cNvPr>
          <p:cNvSpPr>
            <a:spLocks noGrp="1"/>
          </p:cNvSpPr>
          <p:nvPr>
            <p:ph idx="1"/>
          </p:nvPr>
        </p:nvSpPr>
        <p:spPr/>
        <p:txBody>
          <a:bodyPr>
            <a:normAutofit fontScale="62500" lnSpcReduction="20000"/>
          </a:bodyPr>
          <a:lstStyle/>
          <a:p>
            <a:pPr lvl="0"/>
            <a:r>
              <a:rPr lang="en-GB" b="1" dirty="0"/>
              <a:t>Demographic</a:t>
            </a:r>
          </a:p>
          <a:p>
            <a:pPr marL="0" lvl="0" indent="0">
              <a:buNone/>
            </a:pPr>
            <a:r>
              <a:rPr lang="en-GB" dirty="0"/>
              <a:t>	25 – 35 year old males.</a:t>
            </a:r>
          </a:p>
          <a:p>
            <a:pPr marL="0" lvl="0" indent="0">
              <a:buNone/>
            </a:pPr>
            <a:r>
              <a:rPr lang="en-GB" dirty="0"/>
              <a:t>	Jesse Schell states that “At this age, time starts to become more precious. This is the age of “peak family formation.” As the 	responsibilities of adulthood start to add up, most adults in this age bracket are only casual game players, playing games as 	an occasional amusement, or playing games with their young children. On the other hand,  “hardcore gamers” in this age 	bracket — that is, people for whom playing games is their primary hobby — are an important target market because they 	purchase a lot of games, and are often quite vocal about what they do and don’t like, potentially influencing the buying 	decisions of their social network. ” (The Art of Game Design, 2008, p.101). (TO EDIT)</a:t>
            </a:r>
          </a:p>
          <a:p>
            <a:pPr marL="0" lvl="0" indent="0">
              <a:buNone/>
            </a:pPr>
            <a:r>
              <a:rPr lang="en-GB" dirty="0"/>
              <a:t>	According </a:t>
            </a:r>
            <a:r>
              <a:rPr lang="en-GB" i="1" dirty="0"/>
              <a:t>2017 Video Game Trends and Statistics – Who’s Playing What and Why? </a:t>
            </a:r>
            <a:r>
              <a:rPr lang="en-GB" dirty="0"/>
              <a:t>Krista Lofgren states</a:t>
            </a:r>
            <a:r>
              <a:rPr lang="en-GB" i="1" dirty="0"/>
              <a:t> </a:t>
            </a:r>
            <a:r>
              <a:rPr lang="en-GB" dirty="0"/>
              <a:t>“The average age of 	gamers: 35” and “Male gamers: 59% and female gamers: 41%.”</a:t>
            </a:r>
          </a:p>
          <a:p>
            <a:pPr lvl="0"/>
            <a:r>
              <a:rPr lang="en-GB" b="1" dirty="0"/>
              <a:t>Genre:</a:t>
            </a:r>
          </a:p>
          <a:p>
            <a:pPr marL="457200" lvl="1" indent="0">
              <a:buNone/>
            </a:pPr>
            <a:r>
              <a:rPr lang="en-GB" dirty="0"/>
              <a:t>Shoot ‘</a:t>
            </a:r>
            <a:r>
              <a:rPr lang="en-GB" dirty="0" err="1"/>
              <a:t>em</a:t>
            </a:r>
            <a:r>
              <a:rPr lang="en-GB" dirty="0"/>
              <a:t> Up/</a:t>
            </a:r>
            <a:r>
              <a:rPr lang="en-GB" dirty="0" err="1"/>
              <a:t>Shmup</a:t>
            </a:r>
            <a:r>
              <a:rPr lang="en-GB" dirty="0"/>
              <a:t> (Bullet-Hell.)</a:t>
            </a:r>
          </a:p>
          <a:p>
            <a:pPr lvl="0"/>
            <a:endParaRPr lang="en-GB" dirty="0"/>
          </a:p>
          <a:p>
            <a:pPr lvl="0"/>
            <a:r>
              <a:rPr lang="en-GB" b="1" dirty="0"/>
              <a:t>4 Key of fun:</a:t>
            </a:r>
          </a:p>
          <a:p>
            <a:pPr marL="457200" lvl="1" indent="0">
              <a:buNone/>
            </a:pPr>
            <a:r>
              <a:rPr lang="en-GB" dirty="0"/>
              <a:t>Hard Fun</a:t>
            </a:r>
          </a:p>
          <a:p>
            <a:pPr lvl="0"/>
            <a:endParaRPr lang="en-GB" dirty="0"/>
          </a:p>
          <a:p>
            <a:pPr lvl="0"/>
            <a:r>
              <a:rPr lang="en-GB" b="1" dirty="0"/>
              <a:t>Theme:</a:t>
            </a:r>
          </a:p>
          <a:p>
            <a:pPr marL="457200" lvl="1" indent="0">
              <a:buNone/>
            </a:pPr>
            <a:r>
              <a:rPr lang="en-GB" dirty="0"/>
              <a:t>Rescue</a:t>
            </a:r>
            <a:endParaRPr lang="en-GB" sz="2200" dirty="0"/>
          </a:p>
        </p:txBody>
      </p:sp>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604-4B29-44B9-A810-7F0759D8DF94}"/>
              </a:ext>
            </a:extLst>
          </p:cNvPr>
          <p:cNvSpPr>
            <a:spLocks noGrp="1"/>
          </p:cNvSpPr>
          <p:nvPr>
            <p:ph type="title"/>
          </p:nvPr>
        </p:nvSpPr>
        <p:spPr/>
        <p:txBody>
          <a:bodyPr/>
          <a:lstStyle/>
          <a:p>
            <a:r>
              <a:rPr lang="en-GB" dirty="0"/>
              <a:t>Concepts</a:t>
            </a:r>
          </a:p>
        </p:txBody>
      </p:sp>
      <p:pic>
        <p:nvPicPr>
          <p:cNvPr id="4" name="Picture 6">
            <a:extLst>
              <a:ext uri="{FF2B5EF4-FFF2-40B4-BE49-F238E27FC236}">
                <a16:creationId xmlns:a16="http://schemas.microsoft.com/office/drawing/2014/main" id="{9F35BC93-5F2E-4D6F-AB49-A744C45D5334}"/>
              </a:ext>
            </a:extLst>
          </p:cNvPr>
          <p:cNvPicPr>
            <a:picLocks noChangeAspect="1"/>
          </p:cNvPicPr>
          <p:nvPr/>
        </p:nvPicPr>
        <p:blipFill>
          <a:blip r:embed="rId2"/>
          <a:stretch>
            <a:fillRect/>
          </a:stretch>
        </p:blipFill>
        <p:spPr>
          <a:xfrm>
            <a:off x="634483" y="1380926"/>
            <a:ext cx="4372546" cy="2459554"/>
          </a:xfrm>
          <a:prstGeom prst="rect">
            <a:avLst/>
          </a:prstGeom>
          <a:noFill/>
          <a:ln cap="flat">
            <a:noFill/>
          </a:ln>
        </p:spPr>
      </p:pic>
      <p:pic>
        <p:nvPicPr>
          <p:cNvPr id="5" name="Picture 8">
            <a:extLst>
              <a:ext uri="{FF2B5EF4-FFF2-40B4-BE49-F238E27FC236}">
                <a16:creationId xmlns:a16="http://schemas.microsoft.com/office/drawing/2014/main" id="{F2A3F816-E31A-4BC7-9BC5-B9264A4CC687}"/>
              </a:ext>
            </a:extLst>
          </p:cNvPr>
          <p:cNvPicPr>
            <a:picLocks noChangeAspect="1"/>
          </p:cNvPicPr>
          <p:nvPr/>
        </p:nvPicPr>
        <p:blipFill>
          <a:blip r:embed="rId3"/>
          <a:stretch>
            <a:fillRect/>
          </a:stretch>
        </p:blipFill>
        <p:spPr>
          <a:xfrm>
            <a:off x="677334" y="4079631"/>
            <a:ext cx="4312934" cy="2426031"/>
          </a:xfrm>
          <a:prstGeom prst="rect">
            <a:avLst/>
          </a:prstGeom>
          <a:noFill/>
          <a:ln cap="flat">
            <a:noFill/>
          </a:ln>
        </p:spPr>
      </p:pic>
      <p:pic>
        <p:nvPicPr>
          <p:cNvPr id="6" name="Picture 10">
            <a:extLst>
              <a:ext uri="{FF2B5EF4-FFF2-40B4-BE49-F238E27FC236}">
                <a16:creationId xmlns:a16="http://schemas.microsoft.com/office/drawing/2014/main" id="{DDAC6DED-D509-4CE6-8474-B3D3F855269B}"/>
              </a:ext>
            </a:extLst>
          </p:cNvPr>
          <p:cNvPicPr>
            <a:picLocks noChangeAspect="1"/>
          </p:cNvPicPr>
          <p:nvPr/>
        </p:nvPicPr>
        <p:blipFill>
          <a:blip r:embed="rId4"/>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id="{8DC17F9C-DD92-4501-8CBB-9A855BE1B24C}"/>
              </a:ext>
            </a:extLst>
          </p:cNvPr>
          <p:cNvPicPr>
            <a:picLocks noChangeAspect="1"/>
          </p:cNvPicPr>
          <p:nvPr/>
        </p:nvPicPr>
        <p:blipFill>
          <a:blip r:embed="rId5"/>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id="{7377F9E1-7BA1-4950-9466-850DA1092B53}"/>
              </a:ext>
            </a:extLst>
          </p:cNvPr>
          <p:cNvPicPr>
            <a:picLocks noChangeAspect="1"/>
          </p:cNvPicPr>
          <p:nvPr/>
        </p:nvPicPr>
        <p:blipFill>
          <a:blip r:embed="rId6"/>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Captivating narrative tied to the theme.</a:t>
            </a:r>
          </a:p>
          <a:p>
            <a:pPr lvl="0"/>
            <a:endParaRPr lang="en-GB" dirty="0"/>
          </a:p>
          <a:p>
            <a:pPr lvl="0"/>
            <a:r>
              <a:rPr lang="en-GB" dirty="0"/>
              <a:t>Charming art style/direction</a:t>
            </a:r>
          </a:p>
          <a:p>
            <a:pPr lvl="0"/>
            <a:endParaRPr lang="en-GB" dirty="0"/>
          </a:p>
          <a:p>
            <a:pPr lvl="0"/>
            <a:r>
              <a:rPr lang="en-GB" dirty="0"/>
              <a:t>Four types of challenging game difficulty </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F6EB-7BA5-40FB-89E4-71568D580D18}"/>
              </a:ext>
            </a:extLst>
          </p:cNvPr>
          <p:cNvSpPr>
            <a:spLocks noGrp="1"/>
          </p:cNvSpPr>
          <p:nvPr>
            <p:ph type="title"/>
          </p:nvPr>
        </p:nvSpPr>
        <p:spPr/>
        <p:txBody>
          <a:bodyPr/>
          <a:lstStyle/>
          <a:p>
            <a:r>
              <a:rPr lang="en-GB" dirty="0"/>
              <a:t>Toss Games Overview</a:t>
            </a:r>
          </a:p>
        </p:txBody>
      </p:sp>
      <p:sp>
        <p:nvSpPr>
          <p:cNvPr id="3" name="Content Placeholder 2">
            <a:extLst>
              <a:ext uri="{FF2B5EF4-FFF2-40B4-BE49-F238E27FC236}">
                <a16:creationId xmlns:a16="http://schemas.microsoft.com/office/drawing/2014/main" id="{03FFCDA7-BED0-4A1C-B599-074E5D3BDD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2652-185E-4C05-8DAB-8B81767ED16F}"/>
              </a:ext>
            </a:extLst>
          </p:cNvPr>
          <p:cNvSpPr>
            <a:spLocks noGrp="1"/>
          </p:cNvSpPr>
          <p:nvPr>
            <p:ph type="title"/>
          </p:nvPr>
        </p:nvSpPr>
        <p:spPr/>
        <p:txBody>
          <a:bodyPr/>
          <a:lstStyle/>
          <a:p>
            <a:r>
              <a:rPr lang="en-GB" dirty="0"/>
              <a:t>Concepts</a:t>
            </a:r>
          </a:p>
        </p:txBody>
      </p:sp>
      <p:sp>
        <p:nvSpPr>
          <p:cNvPr id="3" name="Content Placeholder 2">
            <a:extLst>
              <a:ext uri="{FF2B5EF4-FFF2-40B4-BE49-F238E27FC236}">
                <a16:creationId xmlns:a16="http://schemas.microsoft.com/office/drawing/2014/main" id="{55B54135-86D2-4B34-A343-88ED29BB4D8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DE47718E-DFBA-4508-971A-65DB0A6F40E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id="{F8083700-6AF5-49BC-8FC7-7B30A9AE3B41}"/>
              </a:ext>
            </a:extLst>
          </p:cNvPr>
          <p:cNvSpPr>
            <a:spLocks noGrp="1"/>
          </p:cNvSpPr>
          <p:nvPr>
            <p:ph idx="1"/>
          </p:nvPr>
        </p:nvSpPr>
        <p:spPr>
          <a:xfrm>
            <a:off x="424070" y="1404730"/>
            <a:ext cx="10929730" cy="4772233"/>
          </a:xfrm>
        </p:spPr>
        <p:txBody>
          <a:bodyPr>
            <a:normAutofit lnSpcReduction="10000"/>
          </a:bodyPr>
          <a:lstStyle/>
          <a:p>
            <a:pPr marL="0" indent="0">
              <a:buNone/>
            </a:pPr>
            <a:r>
              <a:rPr lang="en-GB" sz="2000" dirty="0"/>
              <a:t>The Tower Defence Genre are based on the player placing and upgrading “Towers” that automatically destroy enemies, thus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id="{76610718-0996-4363-82F1-2AFEEC380D06}"/>
              </a:ext>
            </a:extLst>
          </p:cNvPr>
          <p:cNvGraphicFramePr/>
          <p:nvPr>
            <p:extLst>
              <p:ext uri="{D42A27DB-BD31-4B8C-83A1-F6EECF244321}">
                <p14:modId xmlns:p14="http://schemas.microsoft.com/office/powerpoint/2010/main" val="2689944288"/>
              </p:ext>
            </p:extLst>
          </p:nvPr>
        </p:nvGraphicFramePr>
        <p:xfrm>
          <a:off x="1703192" y="2396246"/>
          <a:ext cx="4276851" cy="23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id="{66674F78-B815-4F4B-A62D-A42F005D7A02}"/>
              </a:ext>
            </a:extLst>
          </p:cNvPr>
          <p:cNvSpPr txBox="1"/>
          <p:nvPr/>
        </p:nvSpPr>
        <p:spPr>
          <a:xfrm>
            <a:off x="6141493" y="1535387"/>
            <a:ext cx="5401150" cy="4801314"/>
          </a:xfrm>
          <a:prstGeom prst="rect">
            <a:avLst/>
          </a:prstGeom>
          <a:noFill/>
        </p:spPr>
        <p:txBody>
          <a:bodyPr wrap="square" rtlCol="0">
            <a:spAutoFit/>
          </a:bodyPr>
          <a:lstStyle/>
          <a:p>
            <a:r>
              <a:rPr lang="en-GB" dirty="0"/>
              <a:t>The Tower Defence genre requires the player to participate in repetitive actions, for example, placing towers, observing enemies, upgrading towers and more. While also requiring the player to collect a form of currency.</a:t>
            </a:r>
          </a:p>
          <a:p>
            <a:endParaRPr lang="en-GB" dirty="0"/>
          </a:p>
          <a:p>
            <a:r>
              <a:rPr lang="en-GB" dirty="0"/>
              <a:t>These actions lead the player to feel emotions, like a state of Zen Focus and excitement, that are associated with Serious Fun.</a:t>
            </a:r>
          </a:p>
          <a:p>
            <a:endParaRPr lang="en-GB" dirty="0"/>
          </a:p>
          <a:p>
            <a:r>
              <a:rPr lang="en-GB" dirty="0"/>
              <a:t>In addition, the Tower Defence genre also allows the player to form strategies, overcome obstacles and achieve goals.</a:t>
            </a:r>
          </a:p>
          <a:p>
            <a:endParaRPr lang="en-GB" dirty="0"/>
          </a:p>
          <a:p>
            <a:r>
              <a:rPr lang="en-GB" dirty="0"/>
              <a:t>These actions lead the player to feel emotions, like frustration and relief, that are associated with Hard Fun.</a:t>
            </a:r>
          </a:p>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68</TotalTime>
  <Words>421</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Times New Roman</vt:lpstr>
      <vt:lpstr>Trebuchet MS</vt:lpstr>
      <vt:lpstr>Wingdings 3</vt: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New User</cp:lastModifiedBy>
  <cp:revision>7</cp:revision>
  <dcterms:created xsi:type="dcterms:W3CDTF">2017-10-09T12:20:21Z</dcterms:created>
  <dcterms:modified xsi:type="dcterms:W3CDTF">2017-10-09T13:29:18Z</dcterms:modified>
</cp:coreProperties>
</file>